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72" r:id="rId3"/>
    <p:sldId id="258" r:id="rId4"/>
    <p:sldId id="259" r:id="rId5"/>
    <p:sldId id="270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63851" autoAdjust="0"/>
  </p:normalViewPr>
  <p:slideViewPr>
    <p:cSldViewPr snapToGrid="0">
      <p:cViewPr varScale="1">
        <p:scale>
          <a:sx n="69" d="100"/>
          <a:sy n="69" d="100"/>
        </p:scale>
        <p:origin x="21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A8F51-BFC2-48DD-935D-EE68C7A5257C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00F63-1F4A-49D4-B32B-6AB64B798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818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526D6-C5B0-41C1-80DF-CE7F8FC25A5A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161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EASC Have approved IMTP </a:t>
            </a:r>
          </a:p>
          <a:p>
            <a:r>
              <a:rPr lang="en-GB" dirty="0" smtClean="0"/>
              <a:t>Failure to deliver approved IMTP actions</a:t>
            </a:r>
          </a:p>
          <a:p>
            <a:r>
              <a:rPr lang="en-GB" dirty="0" smtClean="0"/>
              <a:t>Effective functioning</a:t>
            </a:r>
            <a:r>
              <a:rPr lang="en-GB" baseline="0" dirty="0" smtClean="0"/>
              <a:t> of the committee and its sub committees</a:t>
            </a:r>
          </a:p>
          <a:p>
            <a:r>
              <a:rPr lang="en-GB" baseline="0" dirty="0" smtClean="0"/>
              <a:t>Ensuring commissioning arrangements for EASC commissioned services are fit for purpose. </a:t>
            </a:r>
          </a:p>
          <a:p>
            <a:r>
              <a:rPr lang="en-GB" baseline="0" dirty="0" smtClean="0"/>
              <a:t>NCCU corporate infrastructure to manage risk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526D6-C5B0-41C1-80DF-CE7F8FC25A5A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223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Source Management</a:t>
            </a:r>
            <a:r>
              <a:rPr lang="en-GB" baseline="0" dirty="0" smtClean="0"/>
              <a:t> of Risk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526D6-C5B0-41C1-80DF-CE7F8FC25A5A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293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Outline of the proposed approach</a:t>
            </a:r>
          </a:p>
          <a:p>
            <a:r>
              <a:rPr lang="en-GB" dirty="0" smtClean="0"/>
              <a:t>4</a:t>
            </a:r>
            <a:r>
              <a:rPr lang="en-GB" baseline="0" dirty="0" smtClean="0"/>
              <a:t> Step Cycle: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Identify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Assess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Plan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Implement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 smtClean="0"/>
              <a:t>Focus of the session Identify Context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90931-A557-4766-97D8-ABDE9B9E77B3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098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Important</a:t>
            </a: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EASC Identify and frame the external context and strategic risks. 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Political factors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Government stability/instability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Corruption level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Tax policies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Freedom of press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Government regulation and deregulation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Special tariffs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Political action committees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Government involvement in trade unions and agreements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Competition regulation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Voter participation rates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Amount of government protests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Defense expenditures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 of government subsidies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Bilateral relationships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Import-export regulation/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resctrictions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Trade control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Lobbying activities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 of government budgets</a:t>
            </a:r>
          </a:p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Economic factors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Growth rate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Interest rate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Inflation rate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Exchange rate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Availability of credit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 of disposable income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Propensity of people to spend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Federal government budget deficits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Gross domestic product trend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Unemployment trend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Stock market trends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Price fluctuations</a:t>
            </a:r>
          </a:p>
          <a:p>
            <a:pPr fontAlgn="base"/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 factors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Population size and growth rate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Birth rates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Death rates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 of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mariages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 of divorces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Immigration and emigration rates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Life expectancy rates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 distribution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Wealth distribution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 classes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 capita income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Family size and structure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Lifestyles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Health consciousness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Average disposable income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Attitude towards government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Attitude towards work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Buying habits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Ethical concerns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Cultural norms and values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 roles and distribution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Religion and beliefs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Racial equality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of birth control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Education level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Minorities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Crime levels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Attitudes towards saving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Attitude towards investing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Attitudes towards retirement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Attitudes towards leisure time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Attitudes towards product quality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Attitudes towards customer service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Attitudes towards foreign people</a:t>
            </a:r>
          </a:p>
          <a:p>
            <a:pPr fontAlgn="base"/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Technological factors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Technology incentives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Automation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R&amp;D activity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Technological change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to new technology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 of innovation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Technological awareness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Internet infrastructure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Communication infrastructure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Life cycle of technology</a:t>
            </a:r>
          </a:p>
          <a:p>
            <a:pPr fontAlgn="base"/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Environmental factors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Weather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Climate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Environmental policies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Climate change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Pressures from NGO’s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Natural disasters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Air and water pollution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Recycling standards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Attitudes towards green products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Support for renewable energy</a:t>
            </a:r>
          </a:p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Legal factors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Discrimination laws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Antitrust laws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Employment laws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Consumer protection laws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Copyright and patent laws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Health and safety laws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Education laws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Consumer protection laws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protection laws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90931-A557-4766-97D8-ABDE9B9E77B3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37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are various drivers that may cause you to look at setting risk appetite including: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• Recommendations from an external audit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• Setting and implementing strategic plans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• The need to manage IMTP</a:t>
            </a:r>
            <a:r>
              <a:rPr lang="en-US" baseline="0" dirty="0" smtClean="0"/>
              <a:t> deliverables 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00F63-1F4A-49D4-B32B-6AB64B79896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117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49816"/>
            <a:ext cx="2743200" cy="365125"/>
          </a:xfrm>
        </p:spPr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 dirty="0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586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58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45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5" y="500062"/>
            <a:ext cx="10515600" cy="1325563"/>
          </a:xfrm>
        </p:spPr>
        <p:txBody>
          <a:bodyPr/>
          <a:lstStyle>
            <a:lvl1pPr>
              <a:lnSpc>
                <a:spcPts val="43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595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64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429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89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25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345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59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87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262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9783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9783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19/07/2019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05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ts val="5300"/>
        </a:lnSpc>
        <a:spcBef>
          <a:spcPct val="0"/>
        </a:spcBef>
        <a:buNone/>
        <a:defRPr sz="50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40" y="1378061"/>
            <a:ext cx="77766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cap="all" spc="300" dirty="0" smtClean="0">
                <a:solidFill>
                  <a:srgbClr val="D7B37E"/>
                </a:solidFill>
              </a:rPr>
              <a:t>EASC</a:t>
            </a:r>
          </a:p>
          <a:p>
            <a:r>
              <a:rPr lang="en-GB" sz="4000" b="1" cap="all" spc="300" dirty="0" smtClean="0">
                <a:solidFill>
                  <a:srgbClr val="D7B37E"/>
                </a:solidFill>
              </a:rPr>
              <a:t>Development Session</a:t>
            </a:r>
          </a:p>
          <a:p>
            <a:endParaRPr lang="en-GB" sz="2800" b="1" cap="all" spc="300" dirty="0" smtClean="0">
              <a:solidFill>
                <a:srgbClr val="D7B37E"/>
              </a:solidFill>
            </a:endParaRPr>
          </a:p>
          <a:p>
            <a:endParaRPr lang="en-GB" sz="2800" b="1" cap="all" spc="300" dirty="0" smtClean="0">
              <a:solidFill>
                <a:srgbClr val="D7B37E"/>
              </a:solidFill>
            </a:endParaRPr>
          </a:p>
          <a:p>
            <a:r>
              <a:rPr lang="en-GB" sz="2800" b="1" cap="all" spc="300" dirty="0" smtClean="0">
                <a:solidFill>
                  <a:srgbClr val="D7B37E"/>
                </a:solidFill>
              </a:rPr>
              <a:t>Risk appetite, risk management</a:t>
            </a:r>
          </a:p>
          <a:p>
            <a:r>
              <a:rPr lang="en-GB" sz="2800" b="1" cap="all" spc="300" dirty="0" smtClean="0">
                <a:solidFill>
                  <a:srgbClr val="D7B37E"/>
                </a:solidFill>
              </a:rPr>
              <a:t>Commissioning / regional escalation </a:t>
            </a:r>
            <a:endParaRPr lang="en-GB" sz="2800" b="1" cap="all" spc="300" dirty="0">
              <a:solidFill>
                <a:srgbClr val="D7B37E"/>
              </a:solidFill>
            </a:endParaRPr>
          </a:p>
          <a:p>
            <a:endParaRPr lang="en-GB" sz="4000" b="1" cap="all" spc="300" dirty="0">
              <a:solidFill>
                <a:srgbClr val="D7B37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0122" y="5612392"/>
            <a:ext cx="76674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cap="all" spc="300" dirty="0" smtClean="0">
                <a:solidFill>
                  <a:srgbClr val="D7B37E"/>
                </a:solidFill>
              </a:rPr>
              <a:t>23</a:t>
            </a:r>
            <a:r>
              <a:rPr lang="en-GB" b="1" cap="all" spc="300" baseline="30000" dirty="0" smtClean="0">
                <a:solidFill>
                  <a:srgbClr val="D7B37E"/>
                </a:solidFill>
              </a:rPr>
              <a:t>rd</a:t>
            </a:r>
            <a:r>
              <a:rPr lang="en-GB" b="1" cap="all" spc="300" dirty="0" smtClean="0">
                <a:solidFill>
                  <a:srgbClr val="D7B37E"/>
                </a:solidFill>
              </a:rPr>
              <a:t> July 2019</a:t>
            </a:r>
          </a:p>
          <a:p>
            <a:r>
              <a:rPr lang="en-GB" b="1" cap="all" spc="300" dirty="0" smtClean="0">
                <a:solidFill>
                  <a:srgbClr val="D7B37E"/>
                </a:solidFill>
              </a:rPr>
              <a:t>National </a:t>
            </a:r>
            <a:r>
              <a:rPr lang="en-GB" b="1" cap="all" spc="300" dirty="0">
                <a:solidFill>
                  <a:srgbClr val="D7B37E"/>
                </a:solidFill>
              </a:rPr>
              <a:t>Collaborative COMMISSIONING UNIT </a:t>
            </a:r>
          </a:p>
        </p:txBody>
      </p:sp>
    </p:spTree>
    <p:extLst>
      <p:ext uri="{BB962C8B-B14F-4D97-AF65-F5344CB8AC3E}">
        <p14:creationId xmlns:p14="http://schemas.microsoft.com/office/powerpoint/2010/main" val="60565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4" y="500062"/>
            <a:ext cx="10515600" cy="122205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Introduction </a:t>
            </a:r>
            <a:endParaRPr lang="en-GB" sz="360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2035A819-02E7-4E4C-9B65-25826839435E}"/>
              </a:ext>
            </a:extLst>
          </p:cNvPr>
          <p:cNvSpPr txBox="1">
            <a:spLocks/>
          </p:cNvSpPr>
          <p:nvPr/>
        </p:nvSpPr>
        <p:spPr>
          <a:xfrm>
            <a:off x="400594" y="136525"/>
            <a:ext cx="8000455" cy="36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cap="all" spc="300" dirty="0" smtClean="0">
                <a:solidFill>
                  <a:srgbClr val="FFFFFF"/>
                </a:solidFill>
              </a:rPr>
              <a:t>EASC development session: 23</a:t>
            </a:r>
            <a:r>
              <a:rPr lang="en-US" sz="1600" cap="all" spc="300" baseline="30000" dirty="0" smtClean="0">
                <a:solidFill>
                  <a:srgbClr val="FFFFFF"/>
                </a:solidFill>
              </a:rPr>
              <a:t>rd</a:t>
            </a:r>
            <a:r>
              <a:rPr lang="en-US" sz="1600" cap="all" spc="300" dirty="0" smtClean="0">
                <a:solidFill>
                  <a:srgbClr val="FFFFFF"/>
                </a:solidFill>
              </a:rPr>
              <a:t> July 2019</a:t>
            </a:r>
          </a:p>
        </p:txBody>
      </p:sp>
      <p:sp>
        <p:nvSpPr>
          <p:cNvPr id="3" name="Rectangle 2"/>
          <p:cNvSpPr/>
          <p:nvPr/>
        </p:nvSpPr>
        <p:spPr>
          <a:xfrm>
            <a:off x="-255649" y="1722120"/>
            <a:ext cx="9032004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325083"/>
                </a:solidFill>
                <a:latin typeface="Calibri"/>
              </a:rPr>
              <a:t>EASC hosted by CTMUHB</a:t>
            </a: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325083"/>
                </a:solidFill>
                <a:latin typeface="Calibri"/>
              </a:rPr>
              <a:t>CTMUHB </a:t>
            </a:r>
            <a:r>
              <a:rPr lang="en-US" sz="3200" b="1" dirty="0" smtClean="0">
                <a:solidFill>
                  <a:srgbClr val="325083"/>
                </a:solidFill>
                <a:latin typeface="Calibri"/>
              </a:rPr>
              <a:t>Risk Policies &amp; Procedures in place. . </a:t>
            </a: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325083"/>
                </a:solidFill>
                <a:latin typeface="Calibri"/>
              </a:rPr>
              <a:t>October 18 </a:t>
            </a:r>
            <a:r>
              <a:rPr lang="en-GB" sz="3200" b="1" dirty="0" smtClean="0">
                <a:solidFill>
                  <a:srgbClr val="325083"/>
                </a:solidFill>
                <a:latin typeface="Calibri"/>
              </a:rPr>
              <a:t>CTUHB </a:t>
            </a:r>
            <a:r>
              <a:rPr lang="en-GB" sz="3200" b="1" dirty="0">
                <a:solidFill>
                  <a:srgbClr val="325083"/>
                </a:solidFill>
                <a:latin typeface="Calibri"/>
              </a:rPr>
              <a:t>Audit : assurance required on WHSSC Corporate Risk Framework. </a:t>
            </a:r>
            <a:endParaRPr lang="en-GB" sz="3200" b="1" dirty="0" smtClean="0">
              <a:solidFill>
                <a:srgbClr val="325083"/>
              </a:solidFill>
              <a:latin typeface="Calibri"/>
            </a:endParaRP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325083"/>
                </a:solidFill>
                <a:latin typeface="Calibri"/>
              </a:rPr>
              <a:t>EASC development session &amp; agreement on proposed approach. </a:t>
            </a:r>
            <a:endParaRPr lang="en-GB" sz="3200" b="1" dirty="0">
              <a:solidFill>
                <a:srgbClr val="325083"/>
              </a:solidFill>
              <a:latin typeface="Calibri"/>
            </a:endParaRP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3200" b="1" dirty="0">
              <a:solidFill>
                <a:srgbClr val="325083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21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4" y="500062"/>
            <a:ext cx="10515600" cy="122205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Context &amp; Focus </a:t>
            </a:r>
            <a:endParaRPr lang="en-GB" sz="360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2035A819-02E7-4E4C-9B65-25826839435E}"/>
              </a:ext>
            </a:extLst>
          </p:cNvPr>
          <p:cNvSpPr txBox="1">
            <a:spLocks/>
          </p:cNvSpPr>
          <p:nvPr/>
        </p:nvSpPr>
        <p:spPr>
          <a:xfrm>
            <a:off x="400594" y="136525"/>
            <a:ext cx="8000455" cy="36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cap="all" spc="300" dirty="0" smtClean="0">
                <a:solidFill>
                  <a:srgbClr val="FFFFFF"/>
                </a:solidFill>
              </a:rPr>
              <a:t>EASC development session: 23</a:t>
            </a:r>
            <a:r>
              <a:rPr lang="en-US" sz="1600" cap="all" spc="300" baseline="30000" dirty="0" smtClean="0">
                <a:solidFill>
                  <a:srgbClr val="FFFFFF"/>
                </a:solidFill>
              </a:rPr>
              <a:t>rd</a:t>
            </a:r>
            <a:r>
              <a:rPr lang="en-US" sz="1600" cap="all" spc="300" dirty="0" smtClean="0">
                <a:solidFill>
                  <a:srgbClr val="FFFFFF"/>
                </a:solidFill>
              </a:rPr>
              <a:t> July 2019</a:t>
            </a:r>
            <a:endParaRPr lang="en-US" sz="1600" cap="all" spc="300" dirty="0" smtClean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008" y="1646852"/>
            <a:ext cx="8528649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>
                <a:latin typeface="Calibri"/>
              </a:rPr>
              <a:t>EASC Risks: relate to the functioning of the committee. </a:t>
            </a: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>
                <a:latin typeface="Calibri"/>
              </a:rPr>
              <a:t>Commissioning risks: relate to EASC through the CASC commissioning providers effectively. </a:t>
            </a: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>
                <a:latin typeface="Calibri"/>
              </a:rPr>
              <a:t>Provider risks: managed through provider risk management process unless tolerance is exceeded. </a:t>
            </a: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>
                <a:latin typeface="Calibri"/>
              </a:rPr>
              <a:t>Risks applied across, strategic, programme, project &amp; operational levels. </a:t>
            </a: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3200" b="1" dirty="0" smtClean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007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4" y="433703"/>
            <a:ext cx="10515600" cy="103111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Definitions</a:t>
            </a:r>
            <a:endParaRPr lang="en-GB" sz="3600" dirty="0"/>
          </a:p>
        </p:txBody>
      </p:sp>
      <p:sp>
        <p:nvSpPr>
          <p:cNvPr id="3" name="Rectangle 2"/>
          <p:cNvSpPr/>
          <p:nvPr/>
        </p:nvSpPr>
        <p:spPr>
          <a:xfrm>
            <a:off x="0" y="1464817"/>
            <a:ext cx="882532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GB" sz="2800" b="1" dirty="0" smtClean="0">
                <a:solidFill>
                  <a:srgbClr val="1F497D"/>
                </a:solidFill>
                <a:latin typeface="Calibri"/>
              </a:rPr>
              <a:t>Risk Management</a:t>
            </a: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alibri"/>
              </a:rPr>
              <a:t>Systematic application of principles, approach &amp; processes to identify, assess, plan &amp; implement responses.</a:t>
            </a:r>
          </a:p>
          <a:p>
            <a:pPr lvl="1">
              <a:spcBef>
                <a:spcPct val="20000"/>
              </a:spcBef>
            </a:pPr>
            <a:r>
              <a:rPr lang="en-GB" sz="2800" b="1" dirty="0" smtClean="0">
                <a:solidFill>
                  <a:srgbClr val="1F497D"/>
                </a:solidFill>
                <a:latin typeface="Calibri"/>
              </a:rPr>
              <a:t>Risk Capacity</a:t>
            </a: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1F497D"/>
                </a:solidFill>
                <a:latin typeface="Calibri"/>
              </a:rPr>
              <a:t>The maximum amount of risk EASC are willing to bear. </a:t>
            </a:r>
          </a:p>
          <a:p>
            <a:pPr lvl="1">
              <a:spcBef>
                <a:spcPct val="20000"/>
              </a:spcBef>
            </a:pPr>
            <a:r>
              <a:rPr lang="en-GB" sz="2800" b="1" dirty="0" smtClean="0">
                <a:solidFill>
                  <a:srgbClr val="1F497D"/>
                </a:solidFill>
                <a:latin typeface="Calibri"/>
              </a:rPr>
              <a:t>Risk Appetite</a:t>
            </a: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1F497D"/>
                </a:solidFill>
                <a:latin typeface="Calibri"/>
              </a:rPr>
              <a:t>The amount of risk EASC is willing to accept. </a:t>
            </a:r>
          </a:p>
          <a:p>
            <a:pPr lvl="1">
              <a:spcBef>
                <a:spcPct val="20000"/>
              </a:spcBef>
            </a:pPr>
            <a:r>
              <a:rPr lang="en-GB" sz="2800" b="1" dirty="0" smtClean="0">
                <a:solidFill>
                  <a:srgbClr val="1F497D"/>
                </a:solidFill>
                <a:latin typeface="Calibri"/>
              </a:rPr>
              <a:t>Risk Tolerance </a:t>
            </a:r>
          </a:p>
          <a:p>
            <a:pPr marL="1028700" lvl="1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1F497D"/>
                </a:solidFill>
                <a:latin typeface="Calibri"/>
              </a:rPr>
              <a:t>The threshold levels of exposure  that with approval can be exceeded but will trigger a response. </a:t>
            </a:r>
            <a:endParaRPr lang="en-GB" sz="2400" b="1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2035A819-02E7-4E4C-9B65-25826839435E}"/>
              </a:ext>
            </a:extLst>
          </p:cNvPr>
          <p:cNvSpPr txBox="1">
            <a:spLocks/>
          </p:cNvSpPr>
          <p:nvPr/>
        </p:nvSpPr>
        <p:spPr>
          <a:xfrm>
            <a:off x="400594" y="318293"/>
            <a:ext cx="8000455" cy="36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cap="all" spc="300" dirty="0" smtClean="0">
                <a:solidFill>
                  <a:srgbClr val="FFFFFF"/>
                </a:solidFill>
              </a:rPr>
              <a:t>EASC development session: 23</a:t>
            </a:r>
            <a:r>
              <a:rPr lang="en-US" sz="1600" cap="all" spc="300" baseline="30000" dirty="0" smtClean="0">
                <a:solidFill>
                  <a:srgbClr val="FFFFFF"/>
                </a:solidFill>
              </a:rPr>
              <a:t>rd</a:t>
            </a:r>
            <a:r>
              <a:rPr lang="en-US" sz="1600" cap="all" spc="300" dirty="0" smtClean="0">
                <a:solidFill>
                  <a:srgbClr val="FFFFFF"/>
                </a:solidFill>
              </a:rPr>
              <a:t> July 2019</a:t>
            </a:r>
            <a:endParaRPr lang="en-US" sz="1600" cap="all" spc="3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94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626" y="671067"/>
            <a:ext cx="9581606" cy="73523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smtClean="0">
                <a:solidFill>
                  <a:srgbClr val="325083"/>
                </a:solidFill>
              </a:rPr>
              <a:t>Proposed process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94" y="210798"/>
            <a:ext cx="690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cap="all" spc="300" dirty="0" err="1">
                <a:solidFill>
                  <a:srgbClr val="D7B37E"/>
                </a:solidFill>
              </a:rPr>
              <a:t>Easc</a:t>
            </a:r>
            <a:r>
              <a:rPr lang="en-US" cap="all" spc="300" dirty="0">
                <a:solidFill>
                  <a:srgbClr val="D7B37E"/>
                </a:solidFill>
              </a:rPr>
              <a:t> developme</a:t>
            </a:r>
            <a:r>
              <a:rPr lang="en-US" cap="all" spc="300" dirty="0">
                <a:solidFill>
                  <a:srgbClr val="D7B37E"/>
                </a:solidFill>
              </a:rPr>
              <a:t>n</a:t>
            </a:r>
            <a:r>
              <a:rPr lang="en-US" cap="all" spc="300" dirty="0">
                <a:solidFill>
                  <a:srgbClr val="D7B37E"/>
                </a:solidFill>
              </a:rPr>
              <a:t>t session 23</a:t>
            </a:r>
            <a:r>
              <a:rPr lang="en-US" cap="all" spc="300" baseline="30000" dirty="0">
                <a:solidFill>
                  <a:srgbClr val="D7B37E"/>
                </a:solidFill>
              </a:rPr>
              <a:t>rd</a:t>
            </a:r>
            <a:r>
              <a:rPr lang="en-US" cap="all" spc="300" dirty="0">
                <a:solidFill>
                  <a:srgbClr val="D7B37E"/>
                </a:solidFill>
              </a:rPr>
              <a:t> July 2019</a:t>
            </a:r>
            <a:endParaRPr lang="en-US" cap="all" spc="300" dirty="0">
              <a:solidFill>
                <a:srgbClr val="D7B37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6CCAE508-5211-3446-A9B3-B2C417108404}"/>
              </a:ext>
            </a:extLst>
          </p:cNvPr>
          <p:cNvSpPr txBox="1"/>
          <p:nvPr/>
        </p:nvSpPr>
        <p:spPr>
          <a:xfrm rot="16200000">
            <a:off x="8609393" y="3054743"/>
            <a:ext cx="6518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D8B47E"/>
                </a:solidFill>
                <a:cs typeface="Arial" panose="020B0604020202020204" pitchFamily="34" charset="0"/>
              </a:rPr>
              <a:t>Risk appetite, management, </a:t>
            </a:r>
          </a:p>
          <a:p>
            <a:r>
              <a:rPr lang="en-US" sz="1600" b="1" dirty="0">
                <a:solidFill>
                  <a:srgbClr val="D8B47E"/>
                </a:solidFill>
                <a:cs typeface="Arial" panose="020B0604020202020204" pitchFamily="34" charset="0"/>
              </a:rPr>
              <a:t>commissioning &amp; regional escalation </a:t>
            </a:r>
            <a:endParaRPr lang="en-US" sz="1600" b="1" dirty="0">
              <a:solidFill>
                <a:srgbClr val="D8B47E"/>
              </a:solidFill>
              <a:cs typeface="Arial" panose="020B0604020202020204" pitchFamily="34" charset="0"/>
            </a:endParaRPr>
          </a:p>
          <a:p>
            <a:endParaRPr lang="en-US" sz="1600" b="1" dirty="0">
              <a:solidFill>
                <a:srgbClr val="D8B47E"/>
              </a:solidFill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57" y="1497240"/>
            <a:ext cx="8833758" cy="530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8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626" y="671067"/>
            <a:ext cx="9581606" cy="73523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smtClean="0">
                <a:solidFill>
                  <a:srgbClr val="325083"/>
                </a:solidFill>
              </a:rPr>
              <a:t>Identify the context.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94" y="210798"/>
            <a:ext cx="690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cap="all" spc="300" dirty="0" err="1" smtClean="0">
                <a:solidFill>
                  <a:srgbClr val="D7B37E"/>
                </a:solidFill>
              </a:rPr>
              <a:t>Easc</a:t>
            </a:r>
            <a:r>
              <a:rPr lang="en-US" cap="all" spc="300" dirty="0" smtClean="0">
                <a:solidFill>
                  <a:srgbClr val="D7B37E"/>
                </a:solidFill>
              </a:rPr>
              <a:t> developme</a:t>
            </a:r>
            <a:r>
              <a:rPr lang="en-US" cap="all" spc="300" dirty="0">
                <a:solidFill>
                  <a:srgbClr val="D7B37E"/>
                </a:solidFill>
              </a:rPr>
              <a:t>n</a:t>
            </a:r>
            <a:r>
              <a:rPr lang="en-US" cap="all" spc="300" dirty="0" smtClean="0">
                <a:solidFill>
                  <a:srgbClr val="D7B37E"/>
                </a:solidFill>
              </a:rPr>
              <a:t>t session 23</a:t>
            </a:r>
            <a:r>
              <a:rPr lang="en-US" cap="all" spc="300" baseline="30000" dirty="0" smtClean="0">
                <a:solidFill>
                  <a:srgbClr val="D7B37E"/>
                </a:solidFill>
              </a:rPr>
              <a:t>rd</a:t>
            </a:r>
            <a:r>
              <a:rPr lang="en-US" cap="all" spc="300" dirty="0" smtClean="0">
                <a:solidFill>
                  <a:srgbClr val="D7B37E"/>
                </a:solidFill>
              </a:rPr>
              <a:t> July 2019</a:t>
            </a:r>
            <a:endParaRPr lang="en-US" cap="all" spc="300" dirty="0">
              <a:solidFill>
                <a:srgbClr val="D7B37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6CCAE508-5211-3446-A9B3-B2C417108404}"/>
              </a:ext>
            </a:extLst>
          </p:cNvPr>
          <p:cNvSpPr txBox="1"/>
          <p:nvPr/>
        </p:nvSpPr>
        <p:spPr>
          <a:xfrm rot="16200000">
            <a:off x="8609393" y="3054743"/>
            <a:ext cx="6518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D8B47E"/>
                </a:solidFill>
                <a:cs typeface="Arial" panose="020B0604020202020204" pitchFamily="34" charset="0"/>
              </a:rPr>
              <a:t>Risk appetite, management, </a:t>
            </a:r>
          </a:p>
          <a:p>
            <a:r>
              <a:rPr lang="en-US" sz="1600" b="1" dirty="0" smtClean="0">
                <a:solidFill>
                  <a:srgbClr val="D8B47E"/>
                </a:solidFill>
                <a:cs typeface="Arial" panose="020B0604020202020204" pitchFamily="34" charset="0"/>
              </a:rPr>
              <a:t>commissioning &amp; regional escalation </a:t>
            </a:r>
            <a:endParaRPr lang="en-US" sz="1600" b="1" dirty="0">
              <a:solidFill>
                <a:srgbClr val="D8B47E"/>
              </a:solidFill>
              <a:cs typeface="Arial" panose="020B0604020202020204" pitchFamily="34" charset="0"/>
            </a:endParaRPr>
          </a:p>
          <a:p>
            <a:endParaRPr lang="en-US" sz="1600" b="1" dirty="0">
              <a:solidFill>
                <a:srgbClr val="D8B47E"/>
              </a:solidFill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19" y="1406303"/>
            <a:ext cx="9493013" cy="536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58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3526" y="671067"/>
            <a:ext cx="9581606" cy="73523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smtClean="0">
                <a:solidFill>
                  <a:srgbClr val="325083"/>
                </a:solidFill>
              </a:rPr>
              <a:t>Determining Risk Appetite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4466" y="1466705"/>
            <a:ext cx="1075881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325083"/>
                </a:solidFill>
              </a:rPr>
              <a:t>Where should EASC allocate their </a:t>
            </a:r>
            <a:r>
              <a:rPr lang="en-US" sz="2800" b="1" dirty="0">
                <a:solidFill>
                  <a:srgbClr val="325083"/>
                </a:solidFill>
              </a:rPr>
              <a:t>limited time and resources to minimise risk exposures? Why</a:t>
            </a:r>
            <a:r>
              <a:rPr lang="en-US" sz="2800" b="1" dirty="0" smtClean="0">
                <a:solidFill>
                  <a:srgbClr val="325083"/>
                </a:solidFill>
              </a:rPr>
              <a:t>?</a:t>
            </a:r>
          </a:p>
          <a:p>
            <a:endParaRPr lang="en-US" sz="2800" b="1" dirty="0">
              <a:solidFill>
                <a:srgbClr val="325083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325083"/>
                </a:solidFill>
              </a:rPr>
              <a:t>What </a:t>
            </a:r>
            <a:r>
              <a:rPr lang="en-US" sz="2800" b="1" dirty="0">
                <a:solidFill>
                  <a:srgbClr val="325083"/>
                </a:solidFill>
              </a:rPr>
              <a:t>level of risk exposure requires immediate </a:t>
            </a:r>
            <a:r>
              <a:rPr lang="en-US" sz="2800" b="1" dirty="0" smtClean="0">
                <a:solidFill>
                  <a:srgbClr val="325083"/>
                </a:solidFill>
              </a:rPr>
              <a:t>action? Why?</a:t>
            </a:r>
          </a:p>
          <a:p>
            <a:endParaRPr lang="en-US" sz="2800" b="1" dirty="0">
              <a:solidFill>
                <a:srgbClr val="325083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325083"/>
                </a:solidFill>
              </a:rPr>
              <a:t>What </a:t>
            </a:r>
            <a:r>
              <a:rPr lang="en-US" sz="2800" b="1" dirty="0">
                <a:solidFill>
                  <a:srgbClr val="325083"/>
                </a:solidFill>
              </a:rPr>
              <a:t>level of risk requires a formal response strategy to mitigate the potentially material impact? Why</a:t>
            </a:r>
            <a:r>
              <a:rPr lang="en-US" sz="2800" b="1" dirty="0" smtClean="0">
                <a:solidFill>
                  <a:srgbClr val="325083"/>
                </a:solidFill>
              </a:rPr>
              <a:t>?</a:t>
            </a:r>
          </a:p>
          <a:p>
            <a:endParaRPr lang="en-US" sz="2800" b="1" dirty="0">
              <a:solidFill>
                <a:srgbClr val="325083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325083"/>
                </a:solidFill>
              </a:rPr>
              <a:t>What </a:t>
            </a:r>
            <a:r>
              <a:rPr lang="en-US" sz="2800" b="1" dirty="0">
                <a:solidFill>
                  <a:srgbClr val="325083"/>
                </a:solidFill>
              </a:rPr>
              <a:t>events have occurred in the past, and at what level were they managed? Why?</a:t>
            </a:r>
            <a:endParaRPr lang="en-GB" sz="2800" b="1" dirty="0">
              <a:solidFill>
                <a:srgbClr val="32508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4394" y="210798"/>
            <a:ext cx="690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cap="all" spc="300" dirty="0" err="1" smtClean="0">
                <a:solidFill>
                  <a:srgbClr val="D7B37E"/>
                </a:solidFill>
              </a:rPr>
              <a:t>Easc</a:t>
            </a:r>
            <a:r>
              <a:rPr lang="en-US" cap="all" spc="300" dirty="0" smtClean="0">
                <a:solidFill>
                  <a:srgbClr val="D7B37E"/>
                </a:solidFill>
              </a:rPr>
              <a:t> developme</a:t>
            </a:r>
            <a:r>
              <a:rPr lang="en-US" cap="all" spc="300" dirty="0">
                <a:solidFill>
                  <a:srgbClr val="D7B37E"/>
                </a:solidFill>
              </a:rPr>
              <a:t>n</a:t>
            </a:r>
            <a:r>
              <a:rPr lang="en-US" cap="all" spc="300" dirty="0" smtClean="0">
                <a:solidFill>
                  <a:srgbClr val="D7B37E"/>
                </a:solidFill>
              </a:rPr>
              <a:t>t session 23</a:t>
            </a:r>
            <a:r>
              <a:rPr lang="en-US" cap="all" spc="300" baseline="30000" dirty="0" smtClean="0">
                <a:solidFill>
                  <a:srgbClr val="D7B37E"/>
                </a:solidFill>
              </a:rPr>
              <a:t>rd</a:t>
            </a:r>
            <a:r>
              <a:rPr lang="en-US" cap="all" spc="300" dirty="0" smtClean="0">
                <a:solidFill>
                  <a:srgbClr val="D7B37E"/>
                </a:solidFill>
              </a:rPr>
              <a:t> July 2019</a:t>
            </a:r>
            <a:endParaRPr lang="en-US" cap="all" spc="300" dirty="0">
              <a:solidFill>
                <a:srgbClr val="D7B37E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CCAE508-5211-3446-A9B3-B2C417108404}"/>
              </a:ext>
            </a:extLst>
          </p:cNvPr>
          <p:cNvSpPr txBox="1"/>
          <p:nvPr/>
        </p:nvSpPr>
        <p:spPr>
          <a:xfrm rot="16200000">
            <a:off x="8627624" y="3054742"/>
            <a:ext cx="6518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D8B47E"/>
                </a:solidFill>
                <a:cs typeface="Arial" panose="020B0604020202020204" pitchFamily="34" charset="0"/>
              </a:rPr>
              <a:t>Risk appetite, management, </a:t>
            </a:r>
          </a:p>
          <a:p>
            <a:r>
              <a:rPr lang="en-US" sz="1600" b="1" dirty="0" smtClean="0">
                <a:solidFill>
                  <a:srgbClr val="D8B47E"/>
                </a:solidFill>
                <a:cs typeface="Arial" panose="020B0604020202020204" pitchFamily="34" charset="0"/>
              </a:rPr>
              <a:t>commissioning &amp; regional escalation </a:t>
            </a:r>
            <a:endParaRPr lang="en-US" sz="1600" b="1" dirty="0">
              <a:solidFill>
                <a:srgbClr val="D8B47E"/>
              </a:solidFill>
              <a:cs typeface="Arial" panose="020B0604020202020204" pitchFamily="34" charset="0"/>
            </a:endParaRPr>
          </a:p>
          <a:p>
            <a:endParaRPr lang="en-US" sz="1600" b="1" dirty="0">
              <a:solidFill>
                <a:srgbClr val="D8B47E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54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2">
      <a:dk1>
        <a:srgbClr val="325083"/>
      </a:dk1>
      <a:lt1>
        <a:srgbClr val="D7B37E"/>
      </a:lt1>
      <a:dk2>
        <a:srgbClr val="325083"/>
      </a:dk2>
      <a:lt2>
        <a:srgbClr val="D7B37E"/>
      </a:lt2>
      <a:accent1>
        <a:srgbClr val="DD2F33"/>
      </a:accent1>
      <a:accent2>
        <a:srgbClr val="6DA396"/>
      </a:accent2>
      <a:accent3>
        <a:srgbClr val="3BAACE"/>
      </a:accent3>
      <a:accent4>
        <a:srgbClr val="FFC000"/>
      </a:accent4>
      <a:accent5>
        <a:srgbClr val="F28D4F"/>
      </a:accent5>
      <a:accent6>
        <a:srgbClr val="D6B95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1800" cap="all" spc="300" baseline="0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697</Words>
  <Application>Microsoft Office PowerPoint</Application>
  <PresentationFormat>Widescreen</PresentationFormat>
  <Paragraphs>177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Georgia</vt:lpstr>
      <vt:lpstr>1_Office Theme</vt:lpstr>
      <vt:lpstr>PowerPoint Presentation</vt:lpstr>
      <vt:lpstr>Introduction </vt:lpstr>
      <vt:lpstr>Context &amp; Focus </vt:lpstr>
      <vt:lpstr>Definitions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Rodaway (CTUHB - NCCU)</dc:creator>
  <cp:lastModifiedBy>James Rodaway (CTUHB - NCCU)</cp:lastModifiedBy>
  <cp:revision>11</cp:revision>
  <dcterms:created xsi:type="dcterms:W3CDTF">2019-07-19T11:12:17Z</dcterms:created>
  <dcterms:modified xsi:type="dcterms:W3CDTF">2019-07-19T13:13:52Z</dcterms:modified>
</cp:coreProperties>
</file>